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9" r:id="rId3"/>
    <p:sldId id="260" r:id="rId4"/>
    <p:sldId id="263" r:id="rId5"/>
    <p:sldId id="261" r:id="rId6"/>
    <p:sldId id="264" r:id="rId7"/>
    <p:sldId id="262" r:id="rId8"/>
    <p:sldId id="266" r:id="rId9"/>
    <p:sldId id="269" r:id="rId10"/>
    <p:sldId id="267" r:id="rId11"/>
    <p:sldId id="268" r:id="rId12"/>
    <p:sldId id="271" r:id="rId13"/>
    <p:sldId id="270" r:id="rId14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790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94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83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484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504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751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463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637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47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34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95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7/7/2022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654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leandro.mferreira@usp.b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m grupo de bonecos de madeira multicoloridos">
            <a:extLst>
              <a:ext uri="{FF2B5EF4-FFF2-40B4-BE49-F238E27FC236}">
                <a16:creationId xmlns:a16="http://schemas.microsoft.com/office/drawing/2014/main" id="{806368B3-282B-4365-B763-5175FC5051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t="12232" b="6541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BD78BA5-2579-4D62-B68F-2289D39BF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29B087-84D2-40AA-8702-8FD0AF5435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4892948" cy="3427867"/>
          </a:xfrm>
          <a:solidFill>
            <a:schemeClr val="tx1">
              <a:alpha val="35000"/>
            </a:schemeClr>
          </a:solidFill>
        </p:spPr>
        <p:txBody>
          <a:bodyPr anchor="t">
            <a:normAutofit/>
          </a:bodyPr>
          <a:lstStyle/>
          <a:p>
            <a:r>
              <a:rPr lang="pt-PT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Ingestão de Dados</a:t>
            </a:r>
            <a:br>
              <a:rPr lang="pt-PT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t-PT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Turma - </a:t>
            </a:r>
            <a:r>
              <a:rPr lang="pt-BR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eEDB-011</a:t>
            </a:r>
            <a:br>
              <a:rPr lang="pt-BR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t-BR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3º ciclo de 2022</a:t>
            </a:r>
            <a:endParaRPr lang="pt-PT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752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ítulo 1">
            <a:extLst>
              <a:ext uri="{FF2B5EF4-FFF2-40B4-BE49-F238E27FC236}">
                <a16:creationId xmlns:a16="http://schemas.microsoft.com/office/drawing/2014/main" id="{E8DFC50A-BD9A-48C5-9076-ED4EF10341CA}"/>
              </a:ext>
            </a:extLst>
          </p:cNvPr>
          <p:cNvSpPr txBox="1">
            <a:spLocks/>
          </p:cNvSpPr>
          <p:nvPr/>
        </p:nvSpPr>
        <p:spPr>
          <a:xfrm>
            <a:off x="914400" y="5095875"/>
            <a:ext cx="4892948" cy="1762125"/>
          </a:xfrm>
          <a:prstGeom prst="rect">
            <a:avLst/>
          </a:prstGeom>
          <a:solidFill>
            <a:schemeClr val="tx1">
              <a:alpha val="35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Leandro Mendes Ferreira, </a:t>
            </a:r>
          </a:p>
          <a:p>
            <a:endParaRPr lang="pt-BR" sz="18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r>
              <a:rPr lang="pt-PT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PECE – Programa de Educação Continuada – Escola Politécnica da</a:t>
            </a:r>
          </a:p>
          <a:p>
            <a:r>
              <a:rPr lang="pt-PT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Universidade de São Paulo</a:t>
            </a:r>
          </a:p>
        </p:txBody>
      </p:sp>
      <p:pic>
        <p:nvPicPr>
          <p:cNvPr id="1026" name="Picture 2" descr="ESCOLA POLITÉCNICA – Formando Engenheiros e Líderes">
            <a:extLst>
              <a:ext uri="{FF2B5EF4-FFF2-40B4-BE49-F238E27FC236}">
                <a16:creationId xmlns:a16="http://schemas.microsoft.com/office/drawing/2014/main" id="{FCDBFFBB-1D15-44D5-B7C8-80563D21C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1663" y="166903"/>
            <a:ext cx="3486150" cy="312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Home - pecepoli">
            <a:extLst>
              <a:ext uri="{FF2B5EF4-FFF2-40B4-BE49-F238E27FC236}">
                <a16:creationId xmlns:a16="http://schemas.microsoft.com/office/drawing/2014/main" id="{7BB9603D-6573-DE69-79D3-8DB4EE467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7488" y="5736694"/>
            <a:ext cx="2542689" cy="1032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8492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>
            <a:normAutofit/>
          </a:bodyPr>
          <a:lstStyle/>
          <a:p>
            <a:r>
              <a:rPr lang="pt-BR" dirty="0"/>
              <a:t>Descrição das Atividades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4"/>
            <a:ext cx="10363200" cy="5204215"/>
          </a:xfrm>
        </p:spPr>
        <p:txBody>
          <a:bodyPr>
            <a:normAutofit/>
          </a:bodyPr>
          <a:lstStyle/>
          <a:p>
            <a:r>
              <a:rPr lang="pt-BR" dirty="0"/>
              <a:t>Aula 2 – Atividade</a:t>
            </a:r>
          </a:p>
          <a:p>
            <a:endParaRPr lang="pt-BR" dirty="0"/>
          </a:p>
          <a:p>
            <a:r>
              <a:rPr lang="pt-BR" dirty="0"/>
              <a:t>Construção de um pipeline de dados com ETL tradicional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pt-BR" dirty="0"/>
              <a:t>Requisitos mínimos de entrega</a:t>
            </a:r>
          </a:p>
          <a:p>
            <a:pPr marL="834390" lvl="2" indent="-285750"/>
            <a:r>
              <a:rPr lang="pt-BR" dirty="0"/>
              <a:t>Junção de duas fontes de dados</a:t>
            </a:r>
          </a:p>
          <a:p>
            <a:pPr marL="1108710" lvl="4" indent="-285750"/>
            <a:r>
              <a:rPr lang="pt-BR" dirty="0"/>
              <a:t>CSV</a:t>
            </a:r>
          </a:p>
          <a:p>
            <a:pPr marL="1108710" lvl="4" indent="-285750"/>
            <a:r>
              <a:rPr lang="pt-BR" dirty="0"/>
              <a:t>API</a:t>
            </a:r>
          </a:p>
          <a:p>
            <a:pPr marL="834390" lvl="2" indent="-285750"/>
            <a:r>
              <a:rPr lang="pt-BR" dirty="0"/>
              <a:t>ETL com ferramenta clássica de programação visual </a:t>
            </a:r>
          </a:p>
          <a:p>
            <a:pPr marL="1108710" lvl="4" indent="-285750"/>
            <a:r>
              <a:rPr lang="pt-BR" dirty="0"/>
              <a:t>Open </a:t>
            </a:r>
            <a:r>
              <a:rPr lang="pt-BR" dirty="0" err="1"/>
              <a:t>Source</a:t>
            </a:r>
            <a:r>
              <a:rPr lang="pt-BR" dirty="0"/>
              <a:t> </a:t>
            </a:r>
          </a:p>
          <a:p>
            <a:pPr marL="1108710" lvl="4" indent="-285750"/>
            <a:r>
              <a:rPr lang="pt-BR" dirty="0"/>
              <a:t>Serviço AWS</a:t>
            </a:r>
          </a:p>
          <a:p>
            <a:pPr marL="834390" lvl="2" indent="-285750"/>
            <a:r>
              <a:rPr lang="pt-BR" dirty="0"/>
              <a:t>Entrega de um Dashboard 3 gráficos descrevendo as informações ingeridas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7053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>
            <a:normAutofit/>
          </a:bodyPr>
          <a:lstStyle/>
          <a:p>
            <a:r>
              <a:rPr lang="pt-BR" dirty="0"/>
              <a:t>Descrição das Atividades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4"/>
            <a:ext cx="10363200" cy="5204215"/>
          </a:xfrm>
        </p:spPr>
        <p:txBody>
          <a:bodyPr>
            <a:normAutofit/>
          </a:bodyPr>
          <a:lstStyle/>
          <a:p>
            <a:r>
              <a:rPr lang="pt-BR" dirty="0"/>
              <a:t>Aula 2 – Atividade</a:t>
            </a:r>
          </a:p>
          <a:p>
            <a:endParaRPr lang="pt-BR" dirty="0"/>
          </a:p>
          <a:p>
            <a:pPr marL="514350" indent="-285750"/>
            <a:r>
              <a:rPr lang="pt-BR" dirty="0"/>
              <a:t>Arquitetura mínima para entrega</a:t>
            </a:r>
          </a:p>
          <a:p>
            <a:pPr marL="834390" lvl="2" indent="-285750"/>
            <a:r>
              <a:rPr lang="pt-BR" dirty="0"/>
              <a:t>Ferramenta de ETL Padrão</a:t>
            </a:r>
          </a:p>
          <a:p>
            <a:pPr marL="834390" lvl="2" indent="-285750"/>
            <a:r>
              <a:rPr lang="pt-BR" dirty="0"/>
              <a:t>Base de dados intermediária (</a:t>
            </a:r>
            <a:r>
              <a:rPr lang="pt-BR" dirty="0" err="1"/>
              <a:t>Stage</a:t>
            </a:r>
            <a:r>
              <a:rPr lang="pt-BR" dirty="0"/>
              <a:t>) em uma base de dados relacional</a:t>
            </a:r>
          </a:p>
          <a:p>
            <a:pPr marL="834390" lvl="2" indent="-285750"/>
            <a:r>
              <a:rPr lang="pt-BR" dirty="0"/>
              <a:t>Data </a:t>
            </a:r>
            <a:r>
              <a:rPr lang="pt-BR" dirty="0" err="1"/>
              <a:t>Warehouse</a:t>
            </a:r>
            <a:r>
              <a:rPr lang="pt-BR" dirty="0"/>
              <a:t> final </a:t>
            </a:r>
          </a:p>
          <a:p>
            <a:pPr marL="1108710" lvl="4" indent="-285750"/>
            <a:r>
              <a:rPr lang="pt-BR" dirty="0"/>
              <a:t>Banco de dados relacional ou banco de dados específico para DW</a:t>
            </a:r>
          </a:p>
          <a:p>
            <a:pPr marL="1108710" lvl="4" indent="-285750"/>
            <a:r>
              <a:rPr lang="pt-BR" dirty="0" err="1"/>
              <a:t>Postgre</a:t>
            </a:r>
            <a:r>
              <a:rPr lang="pt-BR" dirty="0"/>
              <a:t>, MySQL, </a:t>
            </a:r>
            <a:r>
              <a:rPr lang="pt-BR" dirty="0" err="1"/>
              <a:t>Pinot</a:t>
            </a:r>
            <a:r>
              <a:rPr lang="pt-BR" dirty="0"/>
              <a:t>, </a:t>
            </a:r>
            <a:r>
              <a:rPr lang="pt-BR" dirty="0" err="1"/>
              <a:t>Druid</a:t>
            </a:r>
            <a:endParaRPr lang="pt-BR" dirty="0"/>
          </a:p>
          <a:p>
            <a:pPr marL="834390" lvl="2" indent="-285750"/>
            <a:r>
              <a:rPr lang="pt-BR" dirty="0"/>
              <a:t>Modelagem Star </a:t>
            </a:r>
            <a:r>
              <a:rPr lang="pt-BR" dirty="0" err="1"/>
              <a:t>Schema</a:t>
            </a:r>
            <a:endParaRPr lang="pt-BR" dirty="0"/>
          </a:p>
          <a:p>
            <a:pPr marL="834390" lvl="2" indent="-285750"/>
            <a:r>
              <a:rPr lang="pt-BR" dirty="0"/>
              <a:t>Dashboard</a:t>
            </a:r>
          </a:p>
          <a:p>
            <a:pPr marL="514350" indent="-285750"/>
            <a:r>
              <a:rPr lang="pt-BR" dirty="0"/>
              <a:t>Descritos os parâmetros de entrega</a:t>
            </a:r>
          </a:p>
          <a:p>
            <a:pPr marL="514350" indent="-285750"/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178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>
            <a:normAutofit/>
          </a:bodyPr>
          <a:lstStyle/>
          <a:p>
            <a:r>
              <a:rPr lang="pt-BR" dirty="0"/>
              <a:t>Descrição das Atividades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4"/>
            <a:ext cx="10363200" cy="5204215"/>
          </a:xfrm>
        </p:spPr>
        <p:txBody>
          <a:bodyPr>
            <a:normAutofit/>
          </a:bodyPr>
          <a:lstStyle/>
          <a:p>
            <a:r>
              <a:rPr lang="pt-BR" dirty="0"/>
              <a:t>Demais atividades</a:t>
            </a:r>
          </a:p>
          <a:p>
            <a:endParaRPr lang="pt-BR" dirty="0"/>
          </a:p>
          <a:p>
            <a:r>
              <a:rPr lang="pt-BR" dirty="0"/>
              <a:t>Será descrita na próxima aula.</a:t>
            </a:r>
          </a:p>
          <a:p>
            <a:pPr lvl="2"/>
            <a:r>
              <a:rPr lang="pt-BR" dirty="0"/>
              <a:t>Ingestão batch com processamento via programação e SQL</a:t>
            </a:r>
          </a:p>
          <a:p>
            <a:pPr lvl="2"/>
            <a:r>
              <a:rPr lang="pt-BR" dirty="0"/>
              <a:t>Ingestão com frameworks de workflow management (</a:t>
            </a:r>
            <a:r>
              <a:rPr lang="pt-BR" dirty="0" err="1"/>
              <a:t>Orchestration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Ingestão batch com EMR</a:t>
            </a:r>
          </a:p>
          <a:p>
            <a:pPr lvl="2"/>
            <a:r>
              <a:rPr lang="pt-BR" dirty="0"/>
              <a:t>Ingestão batch </a:t>
            </a:r>
            <a:r>
              <a:rPr lang="pt-BR" dirty="0" err="1"/>
              <a:t>serverless</a:t>
            </a:r>
            <a:endParaRPr lang="pt-BR" dirty="0"/>
          </a:p>
          <a:p>
            <a:pPr lvl="2"/>
            <a:r>
              <a:rPr lang="pt-BR" dirty="0"/>
              <a:t>Ingestão Streaming com frameworks (</a:t>
            </a:r>
            <a:r>
              <a:rPr lang="pt-BR" dirty="0" err="1"/>
              <a:t>Spark</a:t>
            </a:r>
            <a:r>
              <a:rPr lang="pt-BR" dirty="0"/>
              <a:t>, </a:t>
            </a:r>
            <a:r>
              <a:rPr lang="pt-BR" dirty="0" err="1"/>
              <a:t>Flink</a:t>
            </a:r>
            <a:r>
              <a:rPr lang="pt-BR" dirty="0"/>
              <a:t>, Storm, </a:t>
            </a:r>
            <a:r>
              <a:rPr lang="pt-BR" dirty="0" err="1"/>
              <a:t>Beam</a:t>
            </a:r>
            <a:r>
              <a:rPr lang="pt-BR" dirty="0"/>
              <a:t>)</a:t>
            </a:r>
          </a:p>
          <a:p>
            <a:pPr lvl="2"/>
            <a:r>
              <a:rPr lang="pt-BR" dirty="0"/>
              <a:t>Ingestão streaming </a:t>
            </a:r>
            <a:r>
              <a:rPr lang="pt-BR" dirty="0" err="1"/>
              <a:t>serverless</a:t>
            </a:r>
            <a:r>
              <a:rPr lang="pt-BR" dirty="0"/>
              <a:t> / containers gerenciados</a:t>
            </a:r>
          </a:p>
          <a:p>
            <a:pPr lvl="2"/>
            <a:r>
              <a:rPr lang="pt-BR" dirty="0"/>
              <a:t>Monitoramento</a:t>
            </a:r>
          </a:p>
          <a:p>
            <a:pPr lvl="2"/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698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>
            <a:normAutofit/>
          </a:bodyPr>
          <a:lstStyle/>
          <a:p>
            <a:r>
              <a:rPr lang="pt-BR" dirty="0"/>
              <a:t>Contato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4"/>
            <a:ext cx="10363200" cy="5204215"/>
          </a:xfrm>
        </p:spPr>
        <p:txBody>
          <a:bodyPr>
            <a:normAutofit/>
          </a:bodyPr>
          <a:lstStyle/>
          <a:p>
            <a:r>
              <a:rPr lang="pt-BR" dirty="0" err="1"/>
              <a:t>Email</a:t>
            </a:r>
            <a:r>
              <a:rPr lang="pt-BR" dirty="0"/>
              <a:t>: </a:t>
            </a:r>
            <a:r>
              <a:rPr lang="pt-BR" dirty="0">
                <a:hlinkClick r:id="rId2"/>
              </a:rPr>
              <a:t>leandro.mferreira@usp.br</a:t>
            </a:r>
            <a:endParaRPr lang="pt-BR" dirty="0"/>
          </a:p>
          <a:p>
            <a:r>
              <a:rPr lang="pt-BR" dirty="0"/>
              <a:t>Assunto : [eEDB-011] -  ***</a:t>
            </a:r>
          </a:p>
          <a:p>
            <a:r>
              <a:rPr lang="pt-BR" dirty="0"/>
              <a:t>E-mail Profissional : leandro.ferreira@roxpartner.com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130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/>
          <a:lstStyle/>
          <a:p>
            <a:r>
              <a:rPr lang="pt-BR" dirty="0"/>
              <a:t>Agenda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5"/>
            <a:ext cx="10363200" cy="5139916"/>
          </a:xfrm>
        </p:spPr>
        <p:txBody>
          <a:bodyPr>
            <a:normAutofit/>
          </a:bodyPr>
          <a:lstStyle/>
          <a:p>
            <a:r>
              <a:rPr lang="pt-BR" dirty="0"/>
              <a:t>Apresentação</a:t>
            </a:r>
          </a:p>
          <a:p>
            <a:r>
              <a:rPr lang="pt-BR" dirty="0"/>
              <a:t>Apresentação da disciplina</a:t>
            </a:r>
          </a:p>
          <a:p>
            <a:r>
              <a:rPr lang="pt-BR" dirty="0"/>
              <a:t>Ementa</a:t>
            </a:r>
          </a:p>
          <a:p>
            <a:r>
              <a:rPr lang="pt-BR" dirty="0"/>
              <a:t>Bibliografia</a:t>
            </a:r>
          </a:p>
          <a:p>
            <a:r>
              <a:rPr lang="pt-BR" dirty="0"/>
              <a:t>Metodologia da disciplina</a:t>
            </a:r>
          </a:p>
          <a:p>
            <a:r>
              <a:rPr lang="pt-BR" dirty="0"/>
              <a:t>Descrição das atividades</a:t>
            </a:r>
          </a:p>
          <a:p>
            <a:r>
              <a:rPr lang="pt-BR" dirty="0"/>
              <a:t>Avaliação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3351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/>
          <a:lstStyle/>
          <a:p>
            <a:r>
              <a:rPr lang="pt-BR" dirty="0"/>
              <a:t>Apresentação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5"/>
            <a:ext cx="10363200" cy="3088460"/>
          </a:xfrm>
        </p:spPr>
        <p:txBody>
          <a:bodyPr/>
          <a:lstStyle/>
          <a:p>
            <a:r>
              <a:rPr lang="pt-BR" dirty="0"/>
              <a:t>Prof. Leandro Mendes Ferreira</a:t>
            </a:r>
          </a:p>
          <a:p>
            <a:pPr lvl="2"/>
            <a:r>
              <a:rPr lang="pt-BR" dirty="0"/>
              <a:t>Link para o LinkedIn</a:t>
            </a:r>
          </a:p>
          <a:p>
            <a:pPr lvl="2"/>
            <a:r>
              <a:rPr lang="pt-BR" dirty="0"/>
              <a:t>https://www.linkedin.com/in/leandroimail/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178292E-1751-6226-8207-62AA2F62DF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0" t="4359" r="1569" b="11482"/>
          <a:stretch/>
        </p:blipFill>
        <p:spPr>
          <a:xfrm>
            <a:off x="2781514" y="3003365"/>
            <a:ext cx="7437749" cy="343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638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/>
          <a:lstStyle/>
          <a:p>
            <a:r>
              <a:rPr lang="pt-BR" dirty="0"/>
              <a:t>Apresentação da disciplina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4"/>
            <a:ext cx="10363200" cy="5204215"/>
          </a:xfrm>
        </p:spPr>
        <p:txBody>
          <a:bodyPr>
            <a:normAutofit/>
          </a:bodyPr>
          <a:lstStyle/>
          <a:p>
            <a:r>
              <a:rPr lang="pt-BR" dirty="0"/>
              <a:t>Objetivo: </a:t>
            </a:r>
            <a:r>
              <a:rPr lang="pt-B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pt-BR" dirty="0"/>
              <a:t>Fornecer ao aluno conhecimento e práticas do processo de planejamento, criação e organização de pipeline de dados. Para isso serão abordadas conceitos e técnicas de coleta, extração, preparação, processamento, persistência, armazenamento, orquestração e análise de dados em ambientes de Big Data e BI.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8032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/>
          <a:lstStyle/>
          <a:p>
            <a:r>
              <a:rPr lang="pt-BR" dirty="0"/>
              <a:t>Ementa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4"/>
            <a:ext cx="10363200" cy="5204215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Conceitos de planejamento.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Organização e construção de pipelines.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Conceitos e práticas de coleta.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Captura e extração de dados em lote e em streaming.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Conceitos e práticas de preparação e processamento de dados.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Conceitos e práticas de orquestração.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Agendamento e monitoramento de pipeline de dados.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Práticas em ferramentas de ETL e ingestão de dados: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Extração (NIFI, </a:t>
            </a:r>
            <a:r>
              <a:rPr lang="pt-BR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Sqoop</a:t>
            </a:r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pt-BR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Logstash</a:t>
            </a:r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).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Processamento (</a:t>
            </a:r>
            <a:r>
              <a:rPr lang="pt-BR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Spark</a:t>
            </a:r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pt-BR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Hive</a:t>
            </a:r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/Presto).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Streaming: (Kafka, </a:t>
            </a:r>
            <a:r>
              <a:rPr lang="pt-BR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Spark</a:t>
            </a:r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pt-BR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Flink</a:t>
            </a:r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).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Orquestração: (</a:t>
            </a:r>
            <a:r>
              <a:rPr lang="pt-BR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Ariflow</a:t>
            </a:r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).</a:t>
            </a:r>
          </a:p>
          <a:p>
            <a:pPr algn="l"/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Persistência e Armazenamento de Dados (HDFS, </a:t>
            </a:r>
            <a:r>
              <a:rPr lang="pt-BR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Druid</a:t>
            </a:r>
            <a:r>
              <a:rPr lang="pt-BR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)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6188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/>
          <a:lstStyle/>
          <a:p>
            <a:r>
              <a:rPr lang="pt-BR" dirty="0"/>
              <a:t>Bibliografia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4"/>
            <a:ext cx="10363200" cy="5204215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Caserta, Joe, and Ralph Kimball. The Data </a:t>
            </a:r>
            <a:r>
              <a:rPr lang="en-US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Warehouseetl</a:t>
            </a:r>
            <a:r>
              <a:rPr 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 Toolkit: Practical Techniques for Extracting, Cleaning, Conforming, and Delivering Data. Wiley, 2013.</a:t>
            </a:r>
          </a:p>
          <a:p>
            <a:pPr algn="l"/>
            <a:r>
              <a:rPr lang="en-US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Capriolo</a:t>
            </a:r>
            <a:r>
              <a:rPr 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Edward, Dean Wampler, and Jason Rutherglen. Programming Hive: Data warehouse and query language for Hadoop. " O'Reilly Media, Inc.", 2012.</a:t>
            </a:r>
          </a:p>
          <a:p>
            <a:pPr algn="l"/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Chambers, Bill, and </a:t>
            </a:r>
            <a:r>
              <a:rPr lang="en-US" dirty="0" err="1">
                <a:solidFill>
                  <a:srgbClr val="666666"/>
                </a:solidFill>
                <a:latin typeface="Open Sans" panose="020B0606030504020204" pitchFamily="34" charset="0"/>
              </a:rPr>
              <a:t>Matei</a:t>
            </a: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 </a:t>
            </a:r>
            <a:r>
              <a:rPr lang="en-US" dirty="0" err="1">
                <a:solidFill>
                  <a:srgbClr val="666666"/>
                </a:solidFill>
                <a:latin typeface="Open Sans" panose="020B0606030504020204" pitchFamily="34" charset="0"/>
              </a:rPr>
              <a:t>Zaharia</a:t>
            </a: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. Spark: The definitive guide: Big data processing made simple. " O'Reilly Media, Inc.", 2018.</a:t>
            </a:r>
          </a:p>
          <a:p>
            <a:pPr algn="l"/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Kimball, Ralph, and </a:t>
            </a:r>
            <a:r>
              <a:rPr lang="en-US" dirty="0" err="1">
                <a:solidFill>
                  <a:srgbClr val="666666"/>
                </a:solidFill>
                <a:latin typeface="Open Sans" panose="020B0606030504020204" pitchFamily="34" charset="0"/>
              </a:rPr>
              <a:t>Margy</a:t>
            </a: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 Ross. The data warehouse toolkit: the complete guide to dimensional modeling. John Wiley &amp; Sons, 2011.</a:t>
            </a:r>
          </a:p>
          <a:p>
            <a:pPr algn="l"/>
            <a:r>
              <a:rPr lang="en-US" dirty="0" err="1">
                <a:solidFill>
                  <a:srgbClr val="666666"/>
                </a:solidFill>
                <a:latin typeface="Open Sans" panose="020B0606030504020204" pitchFamily="34" charset="0"/>
              </a:rPr>
              <a:t>Kleppmann</a:t>
            </a: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, Martin. Designing data-intensive applications: The big ideas behind reliable, scalable, and maintainable systems. " O'Reilly Media, Inc.", 2017.</a:t>
            </a:r>
          </a:p>
          <a:p>
            <a:pPr algn="l"/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Kumar, V. Naresh, and Prashant </a:t>
            </a:r>
            <a:r>
              <a:rPr lang="en-US" dirty="0" err="1">
                <a:solidFill>
                  <a:srgbClr val="666666"/>
                </a:solidFill>
                <a:latin typeface="Open Sans" panose="020B0606030504020204" pitchFamily="34" charset="0"/>
              </a:rPr>
              <a:t>Shindgikar</a:t>
            </a: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. Modern Big Data processing with Hadoop: Expert techniques for architecting end-to-end Big Data solutions to get valuable insights. </a:t>
            </a:r>
            <a:r>
              <a:rPr lang="en-US" dirty="0" err="1">
                <a:solidFill>
                  <a:srgbClr val="666666"/>
                </a:solidFill>
                <a:latin typeface="Open Sans" panose="020B0606030504020204" pitchFamily="34" charset="0"/>
              </a:rPr>
              <a:t>Packt</a:t>
            </a: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 Publishing Ltd, 2018.</a:t>
            </a:r>
          </a:p>
          <a:p>
            <a:pPr algn="l"/>
            <a:r>
              <a:rPr lang="en-US" dirty="0" err="1">
                <a:solidFill>
                  <a:srgbClr val="666666"/>
                </a:solidFill>
                <a:latin typeface="Open Sans" panose="020B0606030504020204" pitchFamily="34" charset="0"/>
              </a:rPr>
              <a:t>Narkhede</a:t>
            </a: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, Neha, Gwen Shapira, and Todd </a:t>
            </a:r>
            <a:r>
              <a:rPr lang="en-US" dirty="0" err="1">
                <a:solidFill>
                  <a:srgbClr val="666666"/>
                </a:solidFill>
                <a:latin typeface="Open Sans" panose="020B0606030504020204" pitchFamily="34" charset="0"/>
              </a:rPr>
              <a:t>Palino</a:t>
            </a: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. Kafka: the definitive guide: real-time data and stream processing at scale. " O'Reilly Media, Inc.", 2017.</a:t>
            </a:r>
          </a:p>
          <a:p>
            <a:pPr algn="l"/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Martin Traverso and Matt Fuller. Presto: The Definitive Guide. "O'Reilly Media, Inc.", 2020.</a:t>
            </a:r>
          </a:p>
          <a:p>
            <a:pPr algn="l"/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Turkington, Garry, Tanmay Deshpande, and Sandeep </a:t>
            </a:r>
            <a:r>
              <a:rPr lang="en-US" dirty="0" err="1">
                <a:solidFill>
                  <a:srgbClr val="666666"/>
                </a:solidFill>
                <a:latin typeface="Open Sans" panose="020B0606030504020204" pitchFamily="34" charset="0"/>
              </a:rPr>
              <a:t>Karanth</a:t>
            </a: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. Hadoop: Data Processing and Modelling. </a:t>
            </a:r>
            <a:r>
              <a:rPr lang="en-US" dirty="0" err="1">
                <a:solidFill>
                  <a:srgbClr val="666666"/>
                </a:solidFill>
                <a:latin typeface="Open Sans" panose="020B0606030504020204" pitchFamily="34" charset="0"/>
              </a:rPr>
              <a:t>Packt</a:t>
            </a: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 Publishing Ltd, 2016.</a:t>
            </a:r>
          </a:p>
          <a:p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White, Tom. Hadoop: The definitive guide. " O'Reilly Media, Inc.", 2012.</a:t>
            </a:r>
            <a:endParaRPr lang="pt-BR" dirty="0">
              <a:solidFill>
                <a:srgbClr val="666666"/>
              </a:solidFill>
              <a:latin typeface="Open Sans" panose="020B0606030504020204" pitchFamily="34" charset="0"/>
            </a:endParaRP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128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>
            <a:normAutofit/>
          </a:bodyPr>
          <a:lstStyle/>
          <a:p>
            <a:r>
              <a:rPr lang="pt-BR" dirty="0"/>
              <a:t>Metodologia da disciplina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4"/>
            <a:ext cx="10363200" cy="5204215"/>
          </a:xfrm>
        </p:spPr>
        <p:txBody>
          <a:bodyPr>
            <a:normAutofit/>
          </a:bodyPr>
          <a:lstStyle/>
          <a:p>
            <a:r>
              <a:rPr lang="pt-BR" dirty="0"/>
              <a:t>Disciplina “totalmente prática”</a:t>
            </a:r>
          </a:p>
          <a:p>
            <a:r>
              <a:rPr lang="pt-BR" dirty="0"/>
              <a:t>Método ativo de ensino e aprendizagem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pt-BR" dirty="0"/>
              <a:t>Foco no aluno não no professor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pt-BR" dirty="0"/>
              <a:t>Atividades são o centro da metodologia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pt-BR" dirty="0"/>
              <a:t>Aprendizado por erro e acerto</a:t>
            </a:r>
          </a:p>
          <a:p>
            <a:r>
              <a:rPr lang="pt-BR" dirty="0"/>
              <a:t>Resolver problemas “reais”</a:t>
            </a:r>
          </a:p>
          <a:p>
            <a:r>
              <a:rPr lang="pt-BR" dirty="0"/>
              <a:t>Professor como facilitador, mentor e avaliador</a:t>
            </a:r>
          </a:p>
          <a:p>
            <a:r>
              <a:rPr lang="pt-BR" dirty="0"/>
              <a:t>Atividades em grupo para troca de conhecimento e habilidades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6067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>
            <a:normAutofit/>
          </a:bodyPr>
          <a:lstStyle/>
          <a:p>
            <a:r>
              <a:rPr lang="pt-BR" dirty="0"/>
              <a:t>Metodologia da disciplina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4"/>
            <a:ext cx="10363200" cy="5204215"/>
          </a:xfrm>
        </p:spPr>
        <p:txBody>
          <a:bodyPr>
            <a:normAutofit/>
          </a:bodyPr>
          <a:lstStyle/>
          <a:p>
            <a:r>
              <a:rPr lang="pt-BR" dirty="0"/>
              <a:t>Será disponibilizado uma fonte de dados padrão</a:t>
            </a:r>
          </a:p>
          <a:p>
            <a:r>
              <a:rPr lang="pt-BR" dirty="0"/>
              <a:t>Serão descritos a atividade que será entregue em cada aula subsequente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pt-BR" dirty="0"/>
              <a:t>Descritos requisitos mínimos de entrega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pt-BR" dirty="0"/>
              <a:t>Descritos os parâmetros de entrega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pt-BR" dirty="0"/>
              <a:t>Descrito a arquitetura mínima para entrega</a:t>
            </a:r>
          </a:p>
          <a:p>
            <a:pPr marL="834390" lvl="2" indent="-285750"/>
            <a:r>
              <a:rPr lang="pt-BR" dirty="0"/>
              <a:t>Descrito os componente obrigatórios</a:t>
            </a:r>
          </a:p>
          <a:p>
            <a:r>
              <a:rPr lang="pt-BR" dirty="0"/>
              <a:t>Todas as atividades deverão ser realizadas no ambiente AWS</a:t>
            </a:r>
          </a:p>
          <a:p>
            <a:r>
              <a:rPr lang="pt-BR" dirty="0"/>
              <a:t>Toda atividade deve ter seu conteúdo e códigos disponibilizado em um repositório on-line de código GIT</a:t>
            </a:r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021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DE4B9-3F0A-95AC-0AFE-E7B1D83D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19" y="258949"/>
            <a:ext cx="10363200" cy="1314443"/>
          </a:xfrm>
        </p:spPr>
        <p:txBody>
          <a:bodyPr>
            <a:normAutofit/>
          </a:bodyPr>
          <a:lstStyle/>
          <a:p>
            <a:r>
              <a:rPr lang="pt-BR" dirty="0"/>
              <a:t>Avaliação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9A73D9-0846-3C6D-66C8-685E960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9134"/>
            <a:ext cx="10363200" cy="5204215"/>
          </a:xfrm>
        </p:spPr>
        <p:txBody>
          <a:bodyPr>
            <a:normAutofit/>
          </a:bodyPr>
          <a:lstStyle/>
          <a:p>
            <a:r>
              <a:rPr lang="pt-BR" dirty="0"/>
              <a:t>Avaliação sobre a apresentação de cada atividade</a:t>
            </a:r>
          </a:p>
          <a:p>
            <a:r>
              <a:rPr lang="pt-BR" dirty="0"/>
              <a:t>8 Atividades Práticas</a:t>
            </a:r>
          </a:p>
          <a:p>
            <a:r>
              <a:rPr lang="pt-BR" dirty="0"/>
              <a:t>Cada atividade no valor de 0 a 10</a:t>
            </a:r>
          </a:p>
          <a:p>
            <a:r>
              <a:rPr lang="pt-BR" dirty="0"/>
              <a:t>Nota final será Média simples das notas de cada atividade</a:t>
            </a:r>
          </a:p>
          <a:p>
            <a:pPr lvl="2"/>
            <a:r>
              <a:rPr lang="pt-BR" dirty="0"/>
              <a:t>(Atv1 + Atv2 + Atv3 + Atv4 + Atv5 + Atv6 + Atv7 + Atv8) / 8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Processo de Elaboração de Monografia">
            <a:extLst>
              <a:ext uri="{FF2B5EF4-FFF2-40B4-BE49-F238E27FC236}">
                <a16:creationId xmlns:a16="http://schemas.microsoft.com/office/drawing/2014/main" id="{BADA06AD-8033-703A-A49B-3A3FC588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246" y="258949"/>
            <a:ext cx="1691489" cy="68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785167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_2SEEDS">
      <a:dk1>
        <a:srgbClr val="000000"/>
      </a:dk1>
      <a:lt1>
        <a:srgbClr val="FFFFFF"/>
      </a:lt1>
      <a:dk2>
        <a:srgbClr val="36221E"/>
      </a:dk2>
      <a:lt2>
        <a:srgbClr val="E8E3E2"/>
      </a:lt2>
      <a:accent1>
        <a:srgbClr val="3BA7B1"/>
      </a:accent1>
      <a:accent2>
        <a:srgbClr val="46B28F"/>
      </a:accent2>
      <a:accent3>
        <a:srgbClr val="4D87C3"/>
      </a:accent3>
      <a:accent4>
        <a:srgbClr val="B13B65"/>
      </a:accent4>
      <a:accent5>
        <a:srgbClr val="C3534D"/>
      </a:accent5>
      <a:accent6>
        <a:srgbClr val="B1733B"/>
      </a:accent6>
      <a:hlink>
        <a:srgbClr val="BF4B3F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312</TotalTime>
  <Words>861</Words>
  <Application>Microsoft Office PowerPoint</Application>
  <PresentationFormat>Widescreen</PresentationFormat>
  <Paragraphs>124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Grandview Display</vt:lpstr>
      <vt:lpstr>Open Sans</vt:lpstr>
      <vt:lpstr>Times New Roman</vt:lpstr>
      <vt:lpstr>DashVTI</vt:lpstr>
      <vt:lpstr>Ingestão de Dados Turma - eEDB-011 3º ciclo de 2022</vt:lpstr>
      <vt:lpstr>Agenda</vt:lpstr>
      <vt:lpstr>Apresentação</vt:lpstr>
      <vt:lpstr>Apresentação da disciplina </vt:lpstr>
      <vt:lpstr>Ementa</vt:lpstr>
      <vt:lpstr>Bibliografia</vt:lpstr>
      <vt:lpstr>Metodologia da disciplina </vt:lpstr>
      <vt:lpstr>Metodologia da disciplina </vt:lpstr>
      <vt:lpstr>Avaliação</vt:lpstr>
      <vt:lpstr>Descrição das Atividades </vt:lpstr>
      <vt:lpstr>Descrição das Atividades </vt:lpstr>
      <vt:lpstr>Descrição das Atividades </vt:lpstr>
      <vt:lpstr>Contato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Multidimensional Modelling in NoSQL Database: A Systematic Review</dc:title>
  <dc:creator>Leandro Mendes Ferreira</dc:creator>
  <cp:lastModifiedBy>Leandro Mendes Ferreira</cp:lastModifiedBy>
  <cp:revision>4</cp:revision>
  <dcterms:created xsi:type="dcterms:W3CDTF">2021-10-11T23:09:00Z</dcterms:created>
  <dcterms:modified xsi:type="dcterms:W3CDTF">2022-07-08T01:35:11Z</dcterms:modified>
</cp:coreProperties>
</file>

<file path=docProps/thumbnail.jpeg>
</file>